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Inconsolata" pitchFamily="1" charset="0"/>
      <p:regular r:id="rId18"/>
    </p:embeddedFont>
    <p:embeddedFont>
      <p:font typeface="Montserrat Black" panose="00000A00000000000000" pitchFamily="2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4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non gower" userId="cf1e63843480a617" providerId="LiveId" clId="{6BD90F17-8AAA-4A6C-BACE-0A3030216F90}"/>
    <pc:docChg chg="custSel modSld">
      <pc:chgData name="shanon gower" userId="cf1e63843480a617" providerId="LiveId" clId="{6BD90F17-8AAA-4A6C-BACE-0A3030216F90}" dt="2026-02-28T16:16:12.659" v="402" actId="14100"/>
      <pc:docMkLst>
        <pc:docMk/>
      </pc:docMkLst>
      <pc:sldChg chg="modSp mod">
        <pc:chgData name="shanon gower" userId="cf1e63843480a617" providerId="LiveId" clId="{6BD90F17-8AAA-4A6C-BACE-0A3030216F90}" dt="2026-02-28T16:10:52.491" v="61" actId="20577"/>
        <pc:sldMkLst>
          <pc:docMk/>
          <pc:sldMk cId="0" sldId="256"/>
        </pc:sldMkLst>
        <pc:spChg chg="mod">
          <ac:chgData name="shanon gower" userId="cf1e63843480a617" providerId="LiveId" clId="{6BD90F17-8AAA-4A6C-BACE-0A3030216F90}" dt="2026-02-28T16:10:52.491" v="61" actId="20577"/>
          <ac:spMkLst>
            <pc:docMk/>
            <pc:sldMk cId="0" sldId="256"/>
            <ac:spMk id="4" creationId="{00000000-0000-0000-0000-000000000000}"/>
          </ac:spMkLst>
        </pc:spChg>
      </pc:sldChg>
      <pc:sldChg chg="modSp mod">
        <pc:chgData name="shanon gower" userId="cf1e63843480a617" providerId="LiveId" clId="{6BD90F17-8AAA-4A6C-BACE-0A3030216F90}" dt="2026-02-28T16:12:02.614" v="66" actId="20577"/>
        <pc:sldMkLst>
          <pc:docMk/>
          <pc:sldMk cId="0" sldId="265"/>
        </pc:sldMkLst>
        <pc:spChg chg="mod">
          <ac:chgData name="shanon gower" userId="cf1e63843480a617" providerId="LiveId" clId="{6BD90F17-8AAA-4A6C-BACE-0A3030216F90}" dt="2026-02-28T16:12:02.614" v="66" actId="20577"/>
          <ac:spMkLst>
            <pc:docMk/>
            <pc:sldMk cId="0" sldId="265"/>
            <ac:spMk id="2" creationId="{00000000-0000-0000-0000-000000000000}"/>
          </ac:spMkLst>
        </pc:spChg>
      </pc:sldChg>
      <pc:sldChg chg="modSp mod">
        <pc:chgData name="shanon gower" userId="cf1e63843480a617" providerId="LiveId" clId="{6BD90F17-8AAA-4A6C-BACE-0A3030216F90}" dt="2026-02-28T16:16:12.659" v="402" actId="14100"/>
        <pc:sldMkLst>
          <pc:docMk/>
          <pc:sldMk cId="0" sldId="269"/>
        </pc:sldMkLst>
        <pc:spChg chg="mod">
          <ac:chgData name="shanon gower" userId="cf1e63843480a617" providerId="LiveId" clId="{6BD90F17-8AAA-4A6C-BACE-0A3030216F90}" dt="2026-02-28T16:16:00.633" v="401" actId="1076"/>
          <ac:spMkLst>
            <pc:docMk/>
            <pc:sldMk cId="0" sldId="269"/>
            <ac:spMk id="4" creationId="{00000000-0000-0000-0000-000000000000}"/>
          </ac:spMkLst>
        </pc:spChg>
        <pc:spChg chg="mod">
          <ac:chgData name="shanon gower" userId="cf1e63843480a617" providerId="LiveId" clId="{6BD90F17-8AAA-4A6C-BACE-0A3030216F90}" dt="2026-02-28T16:16:12.659" v="402" actId="14100"/>
          <ac:spMkLst>
            <pc:docMk/>
            <pc:sldMk cId="0" sldId="269"/>
            <ac:spMk id="15" creationId="{00000000-0000-0000-0000-000000000000}"/>
          </ac:spMkLst>
        </pc:spChg>
        <pc:spChg chg="mod">
          <ac:chgData name="shanon gower" userId="cf1e63843480a617" providerId="LiveId" clId="{6BD90F17-8AAA-4A6C-BACE-0A3030216F90}" dt="2026-02-28T16:14:26.990" v="316" actId="20577"/>
          <ac:spMkLst>
            <pc:docMk/>
            <pc:sldMk cId="0" sldId="269"/>
            <ac:spMk id="1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691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86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Silenced Symptoms: Reclaiming Women's Health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98514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Boomers and Gen-X have been dismissed, undertreated, and underinformed. It's time to change that — starting today.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rgbClr val="151617"/>
              </a:solidFill>
              <a:latin typeface="Inconsolata" pitchFamily="34" charset="0"/>
              <a:ea typeface="Inconsolata" pitchFamily="34" charset="-122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</a:rPr>
              <a:t>We are here to EDUCATE, IMPOWER and ENCOURAGE.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86238"/>
            <a:ext cx="1179373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When is HRT the most beneficial?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48645"/>
            <a:ext cx="13042821" cy="2494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Timing Hypothesis (10 year window)</a:t>
            </a:r>
            <a:endParaRPr lang="en-US" sz="1750" dirty="0"/>
          </a:p>
          <a:p>
            <a:pPr marL="685800" lvl="1" indent="-342900" algn="l">
              <a:lnSpc>
                <a:spcPts val="2850"/>
              </a:lnSpc>
              <a:buSzPct val="100000"/>
              <a:buChar char="◦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Boomers have been denied during the critical window of prevention without increased risk (plaque destabilization) </a:t>
            </a:r>
            <a:endParaRPr lang="en-US" sz="1750" dirty="0"/>
          </a:p>
          <a:p>
            <a:pPr marL="685800" lvl="1" indent="-342900" algn="l">
              <a:lnSpc>
                <a:spcPts val="2850"/>
              </a:lnSpc>
              <a:buSzPct val="100000"/>
              <a:buChar char="◦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Gen-X is in the critical window of prevention without increased risk 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5 year window treatment showed decreased risk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Hormones are great for prevention does not cure!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1074"/>
            <a:ext cx="104783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The WHI proven BENEFITS of HRT: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24087"/>
            <a:ext cx="6244709" cy="4184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Increase sleep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Decrease VSM (hot flashes correlate to heart attack)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Decrease GSM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Helps with skin and hair (collagen, blood flow, elastin)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Decreases rate of ALL fractures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Decreases depression and anxiety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Increases bone density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Decreases risk of breast cancer!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661225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2224087"/>
            <a:ext cx="6244709" cy="4263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Decreases joint pain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Decreases fatty liver and diabetes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Decrease risk Alzheimer's Disease and Dementia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Decreases CVD (#1 cause mortality)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Decreases Colorectal Cancer by 30%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Sexual function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Decreases Macular Degeneration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DECREASED ALL CAUSE MORTALITY AND INCREASED LIFE EXPECTANCY BY 30%</a:t>
            </a:r>
            <a:endParaRPr lang="en-US" sz="1750" dirty="0"/>
          </a:p>
          <a:p>
            <a:pPr marL="685800" lvl="1" indent="-342900" algn="l">
              <a:lnSpc>
                <a:spcPts val="2850"/>
              </a:lnSpc>
              <a:buSzPct val="100000"/>
              <a:buChar char="◦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Statins only increase life expectancy by 9%!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66915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8888"/>
            <a:ext cx="72351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The Black Box Warning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31902"/>
            <a:ext cx="6244709" cy="3016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Applied to ALL forms of the drug</a:t>
            </a:r>
            <a:endParaRPr lang="en-US" sz="1750" dirty="0"/>
          </a:p>
          <a:p>
            <a:pPr marL="685800" lvl="1" indent="-342900" algn="l">
              <a:lnSpc>
                <a:spcPts val="2850"/>
              </a:lnSpc>
              <a:buSzPct val="100000"/>
              <a:buChar char="◦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ie: topical, intravaginal, oral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Oral was only form studied in WHI</a:t>
            </a:r>
            <a:endParaRPr lang="en-US" sz="1750" dirty="0"/>
          </a:p>
          <a:p>
            <a:pPr marL="685800" lvl="1" indent="-342900" algn="l">
              <a:lnSpc>
                <a:spcPts val="2850"/>
              </a:lnSpc>
              <a:buSzPct val="100000"/>
              <a:buChar char="◦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Turns out it DID NOT cause cancer!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Actually, decreased risk of breast cancer</a:t>
            </a:r>
            <a:endParaRPr lang="en-US" sz="1750" dirty="0"/>
          </a:p>
          <a:p>
            <a:pPr marL="685800" lvl="1" indent="-342900" algn="l">
              <a:lnSpc>
                <a:spcPts val="2850"/>
              </a:lnSpc>
              <a:buSzPct val="100000"/>
              <a:buChar char="◦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improved survivor outcomes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FDA REMOVED in November 2025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882979"/>
            <a:ext cx="6244709" cy="35125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46590"/>
            <a:ext cx="112840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American Urology Association (AUA)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08998"/>
            <a:ext cx="13042821" cy="257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Panel of all specialty experts spent 6 years gathering safety evidence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Looks at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TOPICAL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estrogen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Safe and effective for increasing bladder turgor, vaginal dryness, 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Can be used with oral hormones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Does not go through the liver (First Pass Metabolism, zero increased risk for clots)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Prevents GSM in 50-80% people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9930" y="1006316"/>
            <a:ext cx="7896939" cy="1113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Your Next Step: Start the Conversation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109930" y="2119028"/>
            <a:ext cx="7896939" cy="762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You now know more than most patients — and more than many physicians because they were ever taught. Use that knowledge. Ask the provider what they are afraid of and have the discussion.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6109930" y="2995732"/>
            <a:ext cx="3878461" cy="2170986"/>
          </a:xfrm>
          <a:prstGeom prst="roundRect">
            <a:avLst>
              <a:gd name="adj" fmla="val 421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651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6" name="Shape 3"/>
          <p:cNvSpPr/>
          <p:nvPr/>
        </p:nvSpPr>
        <p:spPr>
          <a:xfrm>
            <a:off x="6295668" y="3181469"/>
            <a:ext cx="534472" cy="534472"/>
          </a:xfrm>
          <a:prstGeom prst="roundRect">
            <a:avLst>
              <a:gd name="adj" fmla="val 17106763"/>
            </a:avLst>
          </a:prstGeom>
          <a:solidFill>
            <a:srgbClr val="151617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2591" y="3328392"/>
            <a:ext cx="240506" cy="24050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295668" y="3855839"/>
            <a:ext cx="2781300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Book the Appointment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6295668" y="4218027"/>
            <a:ext cx="3506986" cy="762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Request a dedicated visit to discuss your hormone health — not just a routine check-in.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10128290" y="2995732"/>
            <a:ext cx="3878580" cy="2170986"/>
          </a:xfrm>
          <a:prstGeom prst="roundRect">
            <a:avLst>
              <a:gd name="adj" fmla="val 421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651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1" name="Shape 7"/>
          <p:cNvSpPr/>
          <p:nvPr/>
        </p:nvSpPr>
        <p:spPr>
          <a:xfrm>
            <a:off x="10314027" y="3181469"/>
            <a:ext cx="534472" cy="534472"/>
          </a:xfrm>
          <a:prstGeom prst="roundRect">
            <a:avLst>
              <a:gd name="adj" fmla="val 17106763"/>
            </a:avLst>
          </a:prstGeom>
          <a:solidFill>
            <a:srgbClr val="151617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60950" y="3328392"/>
            <a:ext cx="240506" cy="24050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14027" y="3855839"/>
            <a:ext cx="3012877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Bring Your Symptom List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10314027" y="4218027"/>
            <a:ext cx="3507105" cy="762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Write down every symptom. Be specific. Don't downplay what you're experiencing.</a:t>
            </a:r>
            <a:endParaRPr lang="en-US" sz="1400" dirty="0"/>
          </a:p>
        </p:txBody>
      </p:sp>
      <p:sp>
        <p:nvSpPr>
          <p:cNvPr id="15" name="Shape 10"/>
          <p:cNvSpPr/>
          <p:nvPr/>
        </p:nvSpPr>
        <p:spPr>
          <a:xfrm>
            <a:off x="6109930" y="5306615"/>
            <a:ext cx="7896939" cy="2299987"/>
          </a:xfrm>
          <a:prstGeom prst="roundRect">
            <a:avLst>
              <a:gd name="adj" fmla="val 477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651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6" name="Shape 11"/>
          <p:cNvSpPr/>
          <p:nvPr/>
        </p:nvSpPr>
        <p:spPr>
          <a:xfrm>
            <a:off x="6295668" y="5492353"/>
            <a:ext cx="534472" cy="534472"/>
          </a:xfrm>
          <a:prstGeom prst="roundRect">
            <a:avLst>
              <a:gd name="adj" fmla="val 17106763"/>
            </a:avLst>
          </a:prstGeom>
          <a:solidFill>
            <a:srgbClr val="151617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42591" y="5639276"/>
            <a:ext cx="240506" cy="24050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295668" y="6166723"/>
            <a:ext cx="2226945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Ask Directly</a:t>
            </a:r>
            <a:endParaRPr lang="en-US" sz="1750" dirty="0"/>
          </a:p>
        </p:txBody>
      </p:sp>
      <p:sp>
        <p:nvSpPr>
          <p:cNvPr id="19" name="Text 13"/>
          <p:cNvSpPr/>
          <p:nvPr/>
        </p:nvSpPr>
        <p:spPr>
          <a:xfrm>
            <a:off x="6295668" y="6528910"/>
            <a:ext cx="7525464" cy="13992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Ask about estrogen, progesterone, and testosterone — and ask your provider what they know about current evidence. The answer should never be “NO”. There should be a discussion of benefit vs risk and informed consent. A man with erectile disfunction and low energy gets evaluated and given testosterone and sildenafil. </a:t>
            </a:r>
            <a:endParaRPr lang="en-US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03B427-A99D-1C18-ECFE-9CC34B6B313F}"/>
              </a:ext>
            </a:extLst>
          </p:cNvPr>
          <p:cNvSpPr txBox="1"/>
          <p:nvPr/>
        </p:nvSpPr>
        <p:spPr>
          <a:xfrm>
            <a:off x="2602524" y="3456634"/>
            <a:ext cx="8943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59774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73987"/>
            <a:ext cx="72415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We Are the Lucky Ones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42292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We are living longer than any generation of women before us. That is a privilege — and with access to modern healthcare and the ability to make meaningful lifestyle changes,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we have options our grandmothers never had.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12968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The goal isn't just to survive this transition. It's to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thrive through it.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56159"/>
            <a:ext cx="103116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Does Any of This Sound Familiar?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1856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If you're in perimenopause or menopause, your body is in a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fluctuating or chronically low hormone state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— and the symptoms are real.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799523"/>
            <a:ext cx="4196358" cy="2773799"/>
          </a:xfrm>
          <a:prstGeom prst="roundRect">
            <a:avLst>
              <a:gd name="adj" fmla="val 330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1028224" y="40339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Physical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8224" y="4524375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Hot flashes, night sweats, aching joints, fatigue, bloating, weight gain, palpitations, headaches, gallbladder problems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799523"/>
            <a:ext cx="4196358" cy="2773799"/>
          </a:xfrm>
          <a:prstGeom prst="roundRect">
            <a:avLst>
              <a:gd name="adj" fmla="val 330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451396" y="4033957"/>
            <a:ext cx="30116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Mental &amp; Emotional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451396" y="4524375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Brain fog, mood swings, anxiety, depression, weepiness, adult-onset ADHD, insomnia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9640133" y="3799523"/>
            <a:ext cx="4196358" cy="2773799"/>
          </a:xfrm>
          <a:prstGeom prst="roundRect">
            <a:avLst>
              <a:gd name="adj" fmla="val 330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9874568" y="40339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Intimate Health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9874568" y="4524375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Vaginal dryness, painful intercourse, no libido, recurring bladder infections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72772"/>
            <a:ext cx="642497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"Welcome to Aging."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3476863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What your doctor said — and what they really meant.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3221712"/>
            <a:ext cx="30480" cy="873204"/>
          </a:xfrm>
          <a:prstGeom prst="rect">
            <a:avLst/>
          </a:prstGeom>
          <a:solidFill>
            <a:srgbClr val="151617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4350068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When a physician says </a:t>
            </a:r>
            <a:r>
              <a:rPr lang="en-US" sz="1750" i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"You're in menopause"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and sends you home, what they're really saying is: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"Congratulations, you've outlived your ovaries. Now go make the best of it."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69392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You deserved better than that. And you still do.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5607"/>
            <a:ext cx="111342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If You're Here, You're Already Ahead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630436" y="3044547"/>
            <a:ext cx="6571417" cy="3189446"/>
          </a:xfrm>
          <a:prstGeom prst="roundRect">
            <a:avLst>
              <a:gd name="adj" fmla="val 287"/>
            </a:avLst>
          </a:prstGeom>
          <a:solidFill>
            <a:srgbClr val="F2DED0"/>
          </a:solidFill>
          <a:ln/>
        </p:spPr>
      </p:sp>
      <p:sp>
        <p:nvSpPr>
          <p:cNvPr id="4" name="Text 2"/>
          <p:cNvSpPr/>
          <p:nvPr/>
        </p:nvSpPr>
        <p:spPr>
          <a:xfrm>
            <a:off x="857250" y="3271361"/>
            <a:ext cx="47884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Your Presence Says Everything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57250" y="3852505"/>
            <a:ext cx="611778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Being in this room tells me something important about you: you are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invested in your mental and physical health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 And when you're invested, you're motivated — and motivation is where change begins.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271361"/>
            <a:ext cx="40516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What This Session Will Do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3852505"/>
            <a:ext cx="624470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This isn't about statistics and studies — there are plenty of those. This is about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empowering you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to walk into your doctor's office and have a real, informed conversation about safe options for treating a chronic low-hormone state that will affect the rest of your life.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903" y="584478"/>
            <a:ext cx="13142595" cy="1328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So Why Won't Your Doctor Prescribe Hormones?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43903" y="3025735"/>
            <a:ext cx="4262914" cy="66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The Answer Will Surprise You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743903" y="3888700"/>
            <a:ext cx="4262914" cy="1317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Estrogen. Progesterone. Testosterone. These are not fringe treatments — they are the very hormones your body has relied on for decades.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43903" y="5385197"/>
            <a:ext cx="4262914" cy="987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So why are so many physicians hesitant — or outright refusing — to prescribe them?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43903" y="6552367"/>
            <a:ext cx="4262914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Because most were never taught how.</a:t>
            </a:r>
            <a:endParaRPr lang="en-US" sz="16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834" y="2435423"/>
            <a:ext cx="8361164" cy="50166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597462" y="469940"/>
            <a:ext cx="1324213" cy="282893"/>
          </a:xfrm>
          <a:prstGeom prst="roundRect">
            <a:avLst>
              <a:gd name="adj" fmla="val 3232"/>
            </a:avLst>
          </a:prstGeom>
          <a:solidFill>
            <a:srgbClr val="E4E6E7"/>
          </a:solidFill>
          <a:ln/>
        </p:spPr>
      </p:sp>
      <p:sp>
        <p:nvSpPr>
          <p:cNvPr id="3" name="Text 1"/>
          <p:cNvSpPr/>
          <p:nvPr/>
        </p:nvSpPr>
        <p:spPr>
          <a:xfrm>
            <a:off x="1696879" y="519589"/>
            <a:ext cx="1125379" cy="183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THE TURNING POINT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1597462" y="801172"/>
            <a:ext cx="11435358" cy="1035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The Study That Changed Everything — For the Worse</a:t>
            </a:r>
            <a:endParaRPr lang="en-US" sz="32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462" y="2018586"/>
            <a:ext cx="11435358" cy="514588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781814" y="2265640"/>
            <a:ext cx="2001176" cy="309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WHI Launch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3781814" y="2662852"/>
            <a:ext cx="2001176" cy="428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NIH-funded trial begins in 2002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6272" y="3634233"/>
            <a:ext cx="443255" cy="44325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310773" y="5863393"/>
            <a:ext cx="2012171" cy="618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Premature Halt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6310773" y="6569852"/>
            <a:ext cx="2012171" cy="642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Study stopped and results misinterpreted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95231" y="5250567"/>
            <a:ext cx="443255" cy="44325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762764" y="1965498"/>
            <a:ext cx="2001176" cy="618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Press Conference</a:t>
            </a:r>
            <a:endParaRPr lang="en-US" sz="1900" dirty="0"/>
          </a:p>
        </p:txBody>
      </p:sp>
      <p:sp>
        <p:nvSpPr>
          <p:cNvPr id="13" name="Text 8"/>
          <p:cNvSpPr/>
          <p:nvPr/>
        </p:nvSpPr>
        <p:spPr>
          <a:xfrm>
            <a:off x="8762764" y="2671957"/>
            <a:ext cx="2001176" cy="642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5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Women told to stop all hormones BEFORE paper was published!</a:t>
            </a:r>
            <a:endParaRPr lang="en-US" sz="15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80208" y="3590251"/>
            <a:ext cx="443255" cy="44325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597462" y="7300674"/>
            <a:ext cx="11435358" cy="458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The Women's Health Initiative (2002) was meant to clarify hormone therapy's safety and prevention of heart disease. Instead, a premature halt and a sensational press conference sent a generation of physicians — and patients — into a fear driven healthcare model.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1077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The Ripple Effect: A Generation of Undertreated Women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81958"/>
            <a:ext cx="4196358" cy="3536752"/>
          </a:xfrm>
          <a:prstGeom prst="roundRect">
            <a:avLst>
              <a:gd name="adj" fmla="val 4137"/>
            </a:avLst>
          </a:prstGeom>
          <a:solidFill>
            <a:srgbClr val="F8ECE4"/>
          </a:solidFill>
          <a:ln w="3048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63310" y="3281958"/>
            <a:ext cx="121920" cy="3536752"/>
          </a:xfrm>
          <a:prstGeom prst="roundRect">
            <a:avLst>
              <a:gd name="adj" fmla="val 7500"/>
            </a:avLst>
          </a:prstGeom>
          <a:solidFill>
            <a:srgbClr val="151617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3539252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Medical Education Gaps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4384000"/>
            <a:ext cx="359033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Physicians trained after 2002 learned to avoid hormone therapy as a default — not because of evidence, but because of fear from a flawed press conference.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281958"/>
            <a:ext cx="4196358" cy="3536752"/>
          </a:xfrm>
          <a:prstGeom prst="roundRect">
            <a:avLst>
              <a:gd name="adj" fmla="val 4137"/>
            </a:avLst>
          </a:prstGeom>
          <a:solidFill>
            <a:srgbClr val="F8ECE4"/>
          </a:solidFill>
          <a:ln w="3048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5186482" y="3281958"/>
            <a:ext cx="121920" cy="3536752"/>
          </a:xfrm>
          <a:prstGeom prst="roundRect">
            <a:avLst>
              <a:gd name="adj" fmla="val 7500"/>
            </a:avLst>
          </a:prstGeom>
          <a:solidFill>
            <a:srgbClr val="151617"/>
          </a:solidFill>
          <a:ln/>
        </p:spPr>
      </p:sp>
      <p:sp>
        <p:nvSpPr>
          <p:cNvPr id="9" name="Text 7"/>
          <p:cNvSpPr/>
          <p:nvPr/>
        </p:nvSpPr>
        <p:spPr>
          <a:xfrm>
            <a:off x="5565696" y="3539252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Millions Left Without Relief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6" y="4384000"/>
            <a:ext cx="359033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Women experiencing very real, very treatable symptoms were sent home with nothing — or prescribed antidepressants, sleep aids, muscle relaxers and other workarounds instead.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281958"/>
            <a:ext cx="4196358" cy="3536752"/>
          </a:xfrm>
          <a:prstGeom prst="roundRect">
            <a:avLst>
              <a:gd name="adj" fmla="val 4137"/>
            </a:avLst>
          </a:prstGeom>
          <a:solidFill>
            <a:srgbClr val="F8ECE4"/>
          </a:solidFill>
          <a:ln w="30480">
            <a:solidFill>
              <a:srgbClr val="151617"/>
            </a:solidFill>
            <a:prstDash val="solid"/>
          </a:ln>
          <a:effectLst>
            <a:outerShdw dist="20320" dir="2700000" algn="bl" rotWithShape="0">
              <a:srgbClr val="151617">
                <a:alpha val="100000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9609653" y="3281958"/>
            <a:ext cx="121920" cy="3536752"/>
          </a:xfrm>
          <a:prstGeom prst="roundRect">
            <a:avLst>
              <a:gd name="adj" fmla="val 7500"/>
            </a:avLst>
          </a:prstGeom>
          <a:solidFill>
            <a:srgbClr val="151617"/>
          </a:solidFill>
          <a:ln/>
        </p:spPr>
      </p:sp>
      <p:sp>
        <p:nvSpPr>
          <p:cNvPr id="13" name="Text 11"/>
          <p:cNvSpPr/>
          <p:nvPr/>
        </p:nvSpPr>
        <p:spPr>
          <a:xfrm>
            <a:off x="9988868" y="3539252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The Conversation Was Shut Down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8868" y="4384000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For over two decades, asking about hormones felt taboo — in the doctor's office and in broader culture. That silence had a cost.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5542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The Retraction Nobody Heard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3468291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"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All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hormones cause cancer." — The headline that shaped a generation of medical practice.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213140"/>
            <a:ext cx="30480" cy="1236107"/>
          </a:xfrm>
          <a:prstGeom prst="rect">
            <a:avLst/>
          </a:prstGeom>
          <a:solidFill>
            <a:srgbClr val="151617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470439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The original statement was later </a:t>
            </a:r>
            <a:r>
              <a:rPr lang="en-US" sz="175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retracted</a:t>
            </a: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— the data had been misinterpreted. But the correction never made the evening news. No breaking news chyron. No press conference. Just a quiet update that most doctors and patients never saw.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641115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The fear stuck. The fix didn't.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1095</Words>
  <Application>Microsoft Office PowerPoint</Application>
  <PresentationFormat>Custom</PresentationFormat>
  <Paragraphs>111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Montserrat Black</vt:lpstr>
      <vt:lpstr>Inconsolata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shanon gower</dc:creator>
  <cp:lastModifiedBy>shanon gower</cp:lastModifiedBy>
  <cp:revision>2</cp:revision>
  <dcterms:created xsi:type="dcterms:W3CDTF">2026-02-28T15:57:41Z</dcterms:created>
  <dcterms:modified xsi:type="dcterms:W3CDTF">2026-02-28T16:16:27Z</dcterms:modified>
</cp:coreProperties>
</file>